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2" r:id="rId1"/>
  </p:sldMasterIdLst>
  <p:notesMasterIdLst>
    <p:notesMasterId r:id="rId49"/>
  </p:notesMasterIdLst>
  <p:handoutMasterIdLst>
    <p:handoutMasterId r:id="rId50"/>
  </p:handoutMasterIdLst>
  <p:sldIdLst>
    <p:sldId id="256" r:id="rId2"/>
    <p:sldId id="262" r:id="rId3"/>
    <p:sldId id="263" r:id="rId4"/>
    <p:sldId id="371" r:id="rId5"/>
    <p:sldId id="372" r:id="rId6"/>
    <p:sldId id="311" r:id="rId7"/>
    <p:sldId id="358" r:id="rId8"/>
    <p:sldId id="326" r:id="rId9"/>
    <p:sldId id="365" r:id="rId10"/>
    <p:sldId id="329" r:id="rId11"/>
    <p:sldId id="315" r:id="rId12"/>
    <p:sldId id="312" r:id="rId13"/>
    <p:sldId id="331" r:id="rId14"/>
    <p:sldId id="359" r:id="rId15"/>
    <p:sldId id="366" r:id="rId16"/>
    <p:sldId id="316" r:id="rId17"/>
    <p:sldId id="334" r:id="rId18"/>
    <p:sldId id="367" r:id="rId19"/>
    <p:sldId id="335" r:id="rId20"/>
    <p:sldId id="360" r:id="rId21"/>
    <p:sldId id="368" r:id="rId22"/>
    <p:sldId id="369" r:id="rId23"/>
    <p:sldId id="318" r:id="rId24"/>
    <p:sldId id="336" r:id="rId25"/>
    <p:sldId id="338" r:id="rId26"/>
    <p:sldId id="339" r:id="rId27"/>
    <p:sldId id="340" r:id="rId28"/>
    <p:sldId id="341" r:id="rId29"/>
    <p:sldId id="342" r:id="rId30"/>
    <p:sldId id="346" r:id="rId31"/>
    <p:sldId id="321" r:id="rId32"/>
    <p:sldId id="343" r:id="rId33"/>
    <p:sldId id="344" r:id="rId34"/>
    <p:sldId id="345" r:id="rId35"/>
    <p:sldId id="322" r:id="rId36"/>
    <p:sldId id="347" r:id="rId37"/>
    <p:sldId id="323" r:id="rId38"/>
    <p:sldId id="348" r:id="rId39"/>
    <p:sldId id="349" r:id="rId40"/>
    <p:sldId id="324" r:id="rId41"/>
    <p:sldId id="350" r:id="rId42"/>
    <p:sldId id="352" r:id="rId43"/>
    <p:sldId id="351" r:id="rId44"/>
    <p:sldId id="354" r:id="rId45"/>
    <p:sldId id="356" r:id="rId46"/>
    <p:sldId id="355" r:id="rId47"/>
    <p:sldId id="357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2593" autoAdjust="0"/>
    <p:restoredTop sz="97590" autoAdjust="0"/>
  </p:normalViewPr>
  <p:slideViewPr>
    <p:cSldViewPr>
      <p:cViewPr varScale="1">
        <p:scale>
          <a:sx n="109" d="100"/>
          <a:sy n="109" d="100"/>
        </p:scale>
        <p:origin x="-11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1104"/>
    </p:cViewPr>
  </p:sorterViewPr>
  <p:notesViewPr>
    <p:cSldViewPr>
      <p:cViewPr varScale="1">
        <p:scale>
          <a:sx n="86" d="100"/>
          <a:sy n="86" d="100"/>
        </p:scale>
        <p:origin x="-2286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25042-E834-471D-9AE2-DEDE4EAA5C2F}" type="datetimeFigureOut">
              <a:rPr lang="en-US" smtClean="0"/>
              <a:pPr/>
              <a:t>6/4/2010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E791D-1A2E-4A50-8A78-A740C561054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2EA4E-3FCF-490A-8245-34EFAA1C7458}" type="datetimeFigureOut">
              <a:rPr lang="en-US" smtClean="0"/>
              <a:pPr/>
              <a:t>6/4/2010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F2D3C-6947-466A-910A-40040A799FB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FEBA12"/>
          </a:solidFill>
          <a:ln>
            <a:solidFill>
              <a:srgbClr val="FEBA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43800" y="228600"/>
            <a:ext cx="144780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7701" name="Title Placeholder 1"/>
          <p:cNvSpPr>
            <a:spLocks noGrp="1"/>
          </p:cNvSpPr>
          <p:nvPr>
            <p:ph type="ctrTitle"/>
          </p:nvPr>
        </p:nvSpPr>
        <p:spPr>
          <a:xfrm>
            <a:off x="0" y="914400"/>
            <a:ext cx="9144000" cy="1524000"/>
          </a:xfrm>
        </p:spPr>
        <p:txBody>
          <a:bodyPr/>
          <a:lstStyle>
            <a:lvl1pPr algn="ctr"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86200" y="320040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EBA12"/>
                </a:solidFill>
              </a:rPr>
              <a:t>®</a:t>
            </a:r>
            <a:endParaRPr lang="en-US" dirty="0">
              <a:solidFill>
                <a:srgbClr val="FEBA12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3453"/>
          <a:stretch/>
        </p:blipFill>
        <p:spPr bwMode="auto">
          <a:xfrm>
            <a:off x="0" y="4343401"/>
            <a:ext cx="9144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0" y="31242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EBA12"/>
                </a:solidFill>
                <a:latin typeface="Century" pitchFamily="18" charset="0"/>
              </a:rPr>
              <a:t>Microsoft  Office  2010</a:t>
            </a:r>
            <a:endParaRPr lang="en-US" sz="6000" dirty="0">
              <a:solidFill>
                <a:srgbClr val="FEBA12"/>
              </a:solidFill>
              <a:latin typeface="Century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FD628-0353-441B-B20F-9E650282A9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2171700" cy="5973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362700" cy="5973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A0056-A1B0-491E-A3A0-25147BCDA7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906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400800"/>
            <a:ext cx="8229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10600" y="6400800"/>
            <a:ext cx="533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16758-556D-432C-A162-71ED401A3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AA8138-1120-476E-AF4D-9BAEB0832C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19200"/>
            <a:ext cx="42672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219200"/>
            <a:ext cx="42672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CEEDE-9E72-48D7-8938-5F3FBBBBB1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E6E04E-70B7-44AF-BEB8-1A36FD2570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B0F6A5-CDCC-49EE-8A55-D3208DE6BF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021B1-05EA-4704-97FE-5944392BF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56BC6-8ACA-4233-BF8B-D99178283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1013F-A5E2-4018-BF8B-B8FE954B56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763000" y="0"/>
            <a:ext cx="381000" cy="6858000"/>
          </a:xfrm>
          <a:prstGeom prst="rect">
            <a:avLst/>
          </a:prstGeom>
          <a:gradFill flip="none" rotWithShape="1">
            <a:gsLst>
              <a:gs pos="36000">
                <a:schemeClr val="bg1"/>
              </a:gs>
              <a:gs pos="100000">
                <a:srgbClr val="FEBA1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gradFill flip="none" rotWithShape="1">
            <a:gsLst>
              <a:gs pos="0">
                <a:srgbClr val="FEBA12"/>
              </a:gs>
              <a:gs pos="65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143000"/>
            <a:ext cx="86868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305800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00800"/>
            <a:ext cx="8229600" cy="4572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00800"/>
            <a:ext cx="5334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006A711-187E-4F96-A31F-F482945AAA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6683" name="Text Box 11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chemeClr val="bg1"/>
                </a:solidFill>
                <a:latin typeface="Times New Roman" pitchFamily="18" charset="0"/>
              </a:rPr>
              <a:t>XP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chemeClr val="bg1"/>
                </a:solidFill>
                <a:latin typeface="Times New Roman" pitchFamily="18" charset="0"/>
              </a:rPr>
              <a:t>XP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248650" y="3810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>
                <a:solidFill>
                  <a:schemeClr val="bg1"/>
                </a:solidFill>
                <a:latin typeface="Times New Roman" pitchFamily="18" charset="0"/>
              </a:rPr>
              <a:t>XP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400800"/>
            <a:ext cx="868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20409A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20409A"/>
        </a:buClr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20409A"/>
        </a:buClr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20409A"/>
        </a:buClr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20409A"/>
        </a:buClr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20409A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400" dirty="0" smtClean="0"/>
              <a:t>Excel Tutorial </a:t>
            </a:r>
            <a:r>
              <a:rPr lang="en-US" sz="4400" dirty="0" smtClean="0"/>
              <a:t>1:</a:t>
            </a:r>
            <a:br>
              <a:rPr lang="en-US" sz="4400" dirty="0" smtClean="0"/>
            </a:br>
            <a:r>
              <a:rPr lang="en-US" sz="4400" dirty="0" smtClean="0"/>
              <a:t> Getting Started with Excel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Worksheet Navigation Keys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253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0313" y="1905000"/>
            <a:ext cx="6681787" cy="322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Planning a Workbook</a:t>
            </a:r>
          </a:p>
        </p:txBody>
      </p:sp>
      <p:sp>
        <p:nvSpPr>
          <p:cNvPr id="23554" name="Rectangle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Use a </a:t>
            </a:r>
            <a:r>
              <a:rPr lang="en-US" b="1" smtClean="0"/>
              <a:t>planning analysis sheet </a:t>
            </a:r>
            <a:r>
              <a:rPr lang="en-US" smtClean="0"/>
              <a:t>to define:</a:t>
            </a:r>
          </a:p>
          <a:p>
            <a:pPr lvl="1"/>
            <a:r>
              <a:rPr lang="en-US" sz="3200" smtClean="0"/>
              <a:t>Goal or purpose of workbook</a:t>
            </a:r>
          </a:p>
          <a:p>
            <a:pPr lvl="1"/>
            <a:r>
              <a:rPr lang="en-US" sz="3200" smtClean="0"/>
              <a:t>Type of data to collect</a:t>
            </a:r>
          </a:p>
          <a:p>
            <a:pPr lvl="1"/>
            <a:r>
              <a:rPr lang="en-US" sz="3200" smtClean="0"/>
              <a:t>Formulas needed to apply to data you collected and entered</a:t>
            </a:r>
          </a:p>
          <a:p>
            <a:pPr lvl="1"/>
            <a:r>
              <a:rPr lang="en-US" sz="3200" smtClean="0"/>
              <a:t>Appearance of workbook content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Entering Text, Numbers, and Dates</a:t>
            </a:r>
            <a:endParaRPr lang="en-US" smtClean="0">
              <a:solidFill>
                <a:schemeClr val="accent2"/>
              </a:solidFill>
            </a:endParaRPr>
          </a:p>
        </p:txBody>
      </p:sp>
      <p:sp>
        <p:nvSpPr>
          <p:cNvPr id="24578" name="Rectangle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z="2800" b="1" smtClean="0"/>
              <a:t>Text data</a:t>
            </a:r>
          </a:p>
          <a:p>
            <a:pPr lvl="1"/>
            <a:r>
              <a:rPr lang="en-US" smtClean="0"/>
              <a:t>Combination of letters, numbers, and symbols</a:t>
            </a:r>
          </a:p>
          <a:p>
            <a:pPr lvl="1"/>
            <a:r>
              <a:rPr lang="en-US" smtClean="0"/>
              <a:t>Often referred to as a </a:t>
            </a:r>
            <a:r>
              <a:rPr lang="en-US" b="1" smtClean="0"/>
              <a:t>text string</a:t>
            </a:r>
            <a:r>
              <a:rPr lang="en-US" smtClean="0"/>
              <a:t> </a:t>
            </a:r>
          </a:p>
          <a:p>
            <a:r>
              <a:rPr lang="en-US" sz="2800" b="1" smtClean="0"/>
              <a:t>Number data</a:t>
            </a:r>
          </a:p>
          <a:p>
            <a:pPr lvl="1"/>
            <a:r>
              <a:rPr lang="en-US" smtClean="0"/>
              <a:t>Numerical value to be used in a mathematical calculation</a:t>
            </a:r>
          </a:p>
          <a:p>
            <a:r>
              <a:rPr lang="en-US" sz="2800" b="1" smtClean="0"/>
              <a:t>Date </a:t>
            </a:r>
            <a:r>
              <a:rPr lang="en-US" sz="2800" smtClean="0"/>
              <a:t>and </a:t>
            </a:r>
            <a:r>
              <a:rPr lang="en-US" sz="2800" b="1" smtClean="0"/>
              <a:t>time data</a:t>
            </a:r>
          </a:p>
          <a:p>
            <a:pPr lvl="1"/>
            <a:r>
              <a:rPr lang="en-US" smtClean="0"/>
              <a:t>Commonly recognized formats for date and time values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Entering Text</a:t>
            </a:r>
          </a:p>
        </p:txBody>
      </p:sp>
      <p:sp>
        <p:nvSpPr>
          <p:cNvPr id="25602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mtClean="0"/>
              <a:t>New data appears in both the active cell and the formula bar</a:t>
            </a:r>
          </a:p>
          <a:p>
            <a:r>
              <a:rPr lang="en-US" smtClean="0"/>
              <a:t>Truncation</a:t>
            </a:r>
          </a:p>
          <a:p>
            <a:r>
              <a:rPr lang="en-US" smtClean="0"/>
              <a:t>AutoComplete feature</a:t>
            </a:r>
          </a:p>
          <a:p>
            <a:pPr eaLnBrk="1" hangingPunct="1"/>
            <a:r>
              <a:rPr lang="en-US" smtClean="0"/>
              <a:t>To enter multiple lines of text within a cell</a:t>
            </a:r>
          </a:p>
          <a:p>
            <a:pPr lvl="1"/>
            <a:r>
              <a:rPr lang="en-US" sz="3200" smtClean="0"/>
              <a:t>Create a line break with Alt + Enter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Entering Text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662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52600"/>
            <a:ext cx="7016750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Entering Numbers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765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3550" y="1752600"/>
            <a:ext cx="82169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Working with Columns and Rows</a:t>
            </a:r>
          </a:p>
        </p:txBody>
      </p:sp>
      <p:sp>
        <p:nvSpPr>
          <p:cNvPr id="28674" name="Rectangle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mtClean="0"/>
              <a:t>To make data easier to read:</a:t>
            </a:r>
          </a:p>
          <a:p>
            <a:pPr lvl="1"/>
            <a:r>
              <a:rPr lang="en-US" sz="3200" smtClean="0"/>
              <a:t>Modify size of columns and rows in a worksheet</a:t>
            </a:r>
          </a:p>
          <a:p>
            <a:r>
              <a:rPr lang="en-US" smtClean="0"/>
              <a:t>To modify size of columns or rows:</a:t>
            </a:r>
          </a:p>
          <a:p>
            <a:pPr lvl="1"/>
            <a:r>
              <a:rPr lang="en-US" sz="3200" smtClean="0"/>
              <a:t>Drag border to resize</a:t>
            </a:r>
          </a:p>
          <a:p>
            <a:pPr lvl="1"/>
            <a:r>
              <a:rPr lang="en-US" sz="3200" smtClean="0"/>
              <a:t>Double-click border to autofit</a:t>
            </a:r>
          </a:p>
          <a:p>
            <a:pPr lvl="1"/>
            <a:r>
              <a:rPr lang="en-US" sz="3200" smtClean="0"/>
              <a:t>Format the Cells group to specify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Columns and Rows</a:t>
            </a:r>
          </a:p>
        </p:txBody>
      </p:sp>
      <p:sp>
        <p:nvSpPr>
          <p:cNvPr id="29698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Column width</a:t>
            </a:r>
          </a:p>
          <a:p>
            <a:pPr lvl="1" eaLnBrk="1" hangingPunct="1"/>
            <a:r>
              <a:rPr lang="en-US" sz="3200" smtClean="0"/>
              <a:t>Expressed in terms of number of characters or </a:t>
            </a:r>
            <a:r>
              <a:rPr lang="en-US" sz="3200" b="1" smtClean="0"/>
              <a:t>pixels</a:t>
            </a:r>
            <a:r>
              <a:rPr lang="en-US" sz="3200" smtClean="0"/>
              <a:t> (8.43 characters equals 64 pixels)</a:t>
            </a:r>
          </a:p>
          <a:p>
            <a:pPr lvl="1" eaLnBrk="1" hangingPunct="1"/>
            <a:r>
              <a:rPr lang="en-US" sz="3200" smtClean="0"/>
              <a:t>Note: Pixel size is based on screen resolution</a:t>
            </a:r>
          </a:p>
          <a:p>
            <a:pPr eaLnBrk="1" hangingPunct="1"/>
            <a:r>
              <a:rPr lang="en-US" smtClean="0"/>
              <a:t>Row height</a:t>
            </a:r>
          </a:p>
          <a:p>
            <a:pPr lvl="1" eaLnBrk="1" hangingPunct="1"/>
            <a:r>
              <a:rPr lang="en-US" sz="3200" smtClean="0"/>
              <a:t>Measured in </a:t>
            </a:r>
            <a:r>
              <a:rPr lang="en-US" sz="3200" b="1" smtClean="0"/>
              <a:t>points</a:t>
            </a:r>
            <a:r>
              <a:rPr lang="en-US" sz="3200" smtClean="0"/>
              <a:t> (1/72 of an inch) or pixels</a:t>
            </a:r>
          </a:p>
          <a:p>
            <a:pPr lvl="1" eaLnBrk="1" hangingPunct="1"/>
            <a:r>
              <a:rPr lang="en-US" sz="3200" smtClean="0"/>
              <a:t>Default row height: 15 points or 20 pixels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Columns and Rows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752600"/>
            <a:ext cx="8299450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Working with Columns and Rows</a:t>
            </a:r>
          </a:p>
        </p:txBody>
      </p:sp>
      <p:sp>
        <p:nvSpPr>
          <p:cNvPr id="31746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Inserting a column or row</a:t>
            </a:r>
          </a:p>
          <a:p>
            <a:pPr lvl="1" eaLnBrk="1" hangingPunct="1"/>
            <a:r>
              <a:rPr lang="en-US" sz="3200" smtClean="0"/>
              <a:t>Existing columns or rows shift to accommodate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174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819400"/>
            <a:ext cx="79248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16386" name="Rectangle 9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Understand the use of spreadsheets and Excel</a:t>
            </a:r>
          </a:p>
          <a:p>
            <a:pPr eaLnBrk="1" hangingPunct="1"/>
            <a:r>
              <a:rPr lang="en-US" smtClean="0"/>
              <a:t>Learn the parts of the Excel window</a:t>
            </a:r>
          </a:p>
          <a:p>
            <a:pPr eaLnBrk="1" hangingPunct="1"/>
            <a:r>
              <a:rPr lang="en-US" smtClean="0"/>
              <a:t>Scroll through a worksheet and navigate between worksheets</a:t>
            </a:r>
          </a:p>
          <a:p>
            <a:pPr eaLnBrk="1" hangingPunct="1"/>
            <a:r>
              <a:rPr lang="en-US" smtClean="0"/>
              <a:t>Create and save a workbook file</a:t>
            </a:r>
          </a:p>
          <a:p>
            <a:pPr eaLnBrk="1" hangingPunct="1"/>
            <a:r>
              <a:rPr lang="en-US" smtClean="0"/>
              <a:t>Enter text, numbers, and dates into a worksheet</a:t>
            </a:r>
          </a:p>
          <a:p>
            <a:pPr eaLnBrk="1" hangingPunct="1"/>
            <a:r>
              <a:rPr lang="en-US" smtClean="0"/>
              <a:t>Resize, insert, and remove columns and rows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8610600" y="6400800"/>
            <a:ext cx="533400" cy="457200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9C105543-A469-4842-AA2A-7B8E4B15EEB8}" type="slidenum">
              <a:rPr lang="en-US" sz="1200" b="1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lang="en-US" sz="1200" b="1"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Working with Columns and Rows</a:t>
            </a:r>
          </a:p>
        </p:txBody>
      </p:sp>
      <p:sp>
        <p:nvSpPr>
          <p:cNvPr id="32770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Deleting and clearing a row or column</a:t>
            </a:r>
          </a:p>
          <a:p>
            <a:pPr lvl="1" eaLnBrk="1" hangingPunct="1"/>
            <a:r>
              <a:rPr lang="en-US" sz="3200" smtClean="0"/>
              <a:t>Deleting removes both the data and the cells</a:t>
            </a:r>
          </a:p>
          <a:p>
            <a:pPr lvl="1" eaLnBrk="1" hangingPunct="1"/>
            <a:r>
              <a:rPr lang="en-US" sz="3200" smtClean="0"/>
              <a:t>Clearing removes the data, leaving blank cells where data had been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A01AB1-03DF-4881-A791-4A5C9B71572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2467" name="Rectangle 3"/>
          <p:cNvSpPr>
            <a:spLocks noGrp="1"/>
          </p:cNvSpPr>
          <p:nvPr>
            <p:ph type="title" idx="4294967295"/>
          </p:nvPr>
        </p:nvSpPr>
        <p:spPr>
          <a:xfrm>
            <a:off x="838200" y="152400"/>
            <a:ext cx="8305800" cy="944563"/>
          </a:xfrm>
        </p:spPr>
        <p:txBody>
          <a:bodyPr/>
          <a:lstStyle/>
          <a:p>
            <a:r>
              <a:rPr lang="en-US" smtClean="0"/>
              <a:t>Visual Overview</a:t>
            </a:r>
          </a:p>
        </p:txBody>
      </p:sp>
      <p:pic>
        <p:nvPicPr>
          <p:cNvPr id="62465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1143000"/>
            <a:ext cx="5381625" cy="5257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143000"/>
            <a:ext cx="500505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A01AB1-03DF-4881-A791-4A5C9B71572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3491" name="Rectangle 3"/>
          <p:cNvSpPr>
            <a:spLocks noGrp="1"/>
          </p:cNvSpPr>
          <p:nvPr>
            <p:ph type="title" idx="4294967295"/>
          </p:nvPr>
        </p:nvSpPr>
        <p:spPr>
          <a:xfrm>
            <a:off x="838200" y="152400"/>
            <a:ext cx="8305800" cy="944563"/>
          </a:xfrm>
        </p:spPr>
        <p:txBody>
          <a:bodyPr/>
          <a:lstStyle/>
          <a:p>
            <a:r>
              <a:rPr lang="en-US" smtClean="0"/>
              <a:t>Worksheet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Working with Cells and Ranges</a:t>
            </a:r>
          </a:p>
        </p:txBody>
      </p:sp>
      <p:sp>
        <p:nvSpPr>
          <p:cNvPr id="35842" name="Rectangle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b="1" smtClean="0"/>
              <a:t>Range reference </a:t>
            </a:r>
            <a:r>
              <a:rPr lang="en-US" smtClean="0"/>
              <a:t>indicates location and size of a cell range</a:t>
            </a:r>
          </a:p>
          <a:p>
            <a:pPr lvl="1"/>
            <a:r>
              <a:rPr lang="en-US" sz="3200" smtClean="0"/>
              <a:t>Adjacent (A1:G5)</a:t>
            </a:r>
          </a:p>
          <a:p>
            <a:pPr lvl="1"/>
            <a:r>
              <a:rPr lang="en-US" sz="3200" smtClean="0"/>
              <a:t>Nonadjacent (A1:A5;F1:G5)</a:t>
            </a:r>
          </a:p>
          <a:p>
            <a:pPr eaLnBrk="1" hangingPunct="1"/>
            <a:r>
              <a:rPr lang="en-US" smtClean="0"/>
              <a:t>Selecting a range</a:t>
            </a:r>
          </a:p>
          <a:p>
            <a:pPr lvl="1"/>
            <a:r>
              <a:rPr lang="en-US" sz="3200" smtClean="0"/>
              <a:t>Work with all cells in the range as a group</a:t>
            </a:r>
          </a:p>
          <a:p>
            <a:pPr eaLnBrk="1" hangingPunct="1"/>
            <a:r>
              <a:rPr lang="en-US" smtClean="0"/>
              <a:t>Moving and copying a range</a:t>
            </a:r>
          </a:p>
          <a:p>
            <a:pPr lvl="1" eaLnBrk="1" hangingPunct="1"/>
            <a:r>
              <a:rPr lang="en-US" sz="3200" smtClean="0"/>
              <a:t>Drag and drop</a:t>
            </a:r>
          </a:p>
          <a:p>
            <a:pPr lvl="1" eaLnBrk="1" hangingPunct="1"/>
            <a:r>
              <a:rPr lang="en-US" sz="3200" smtClean="0"/>
              <a:t>Cut and paste</a:t>
            </a:r>
            <a:endParaRPr lang="en-US" altLang="ko-KR" sz="3200" smtClean="0">
              <a:ea typeface="굴림" pitchFamily="34" charset="-127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Working with Cells and Ranges</a:t>
            </a:r>
          </a:p>
        </p:txBody>
      </p:sp>
      <p:sp>
        <p:nvSpPr>
          <p:cNvPr id="36866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Inserting and deleting a range</a:t>
            </a:r>
          </a:p>
          <a:p>
            <a:pPr lvl="1"/>
            <a:r>
              <a:rPr lang="en-US" sz="3200" smtClean="0"/>
              <a:t>Existing cells shift to accommodate the change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2688" y="2949575"/>
            <a:ext cx="6777037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Formulas</a:t>
            </a:r>
          </a:p>
        </p:txBody>
      </p:sp>
      <p:sp>
        <p:nvSpPr>
          <p:cNvPr id="37890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b="1" smtClean="0"/>
              <a:t>Formula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An expression that returns a value</a:t>
            </a:r>
          </a:p>
          <a:p>
            <a:pPr lvl="1"/>
            <a:r>
              <a:rPr lang="en-US" altLang="ko-KR" smtClean="0">
                <a:ea typeface="굴림" pitchFamily="34" charset="-127"/>
              </a:rPr>
              <a:t>Written using </a:t>
            </a:r>
            <a:r>
              <a:rPr lang="en-US" altLang="ko-KR" b="1" smtClean="0">
                <a:ea typeface="굴림" pitchFamily="34" charset="-127"/>
              </a:rPr>
              <a:t>operators </a:t>
            </a:r>
            <a:r>
              <a:rPr lang="en-US" altLang="ko-KR" smtClean="0">
                <a:ea typeface="굴림" pitchFamily="34" charset="-127"/>
              </a:rPr>
              <a:t>that combine different values, resulting in a single displayed value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1" y="3200400"/>
            <a:ext cx="6477000" cy="296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Formulas</a:t>
            </a:r>
            <a:endParaRPr lang="en-US" altLang="ko-KR" smtClean="0">
              <a:ea typeface="굴림" pitchFamily="34" charset="-127"/>
            </a:endParaRPr>
          </a:p>
        </p:txBody>
      </p:sp>
      <p:sp>
        <p:nvSpPr>
          <p:cNvPr id="38914" name="Rectangle 3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06963"/>
          </a:xfrm>
        </p:spPr>
        <p:txBody>
          <a:bodyPr/>
          <a:lstStyle/>
          <a:p>
            <a:r>
              <a:rPr lang="en-US" smtClean="0"/>
              <a:t>Entering a formula</a:t>
            </a:r>
            <a:endParaRPr lang="en-US" altLang="ko-KR" smtClean="0">
              <a:ea typeface="굴림" pitchFamily="34" charset="-127"/>
            </a:endParaRPr>
          </a:p>
          <a:p>
            <a:pPr lvl="1" eaLnBrk="1" hangingPunct="1"/>
            <a:r>
              <a:rPr lang="en-US" sz="3200" smtClean="0"/>
              <a:t>Click cell where you want formula results to appear</a:t>
            </a:r>
          </a:p>
          <a:p>
            <a:pPr lvl="1" eaLnBrk="1" hangingPunct="1"/>
            <a:r>
              <a:rPr lang="en-US" sz="3200" smtClean="0"/>
              <a:t>Type = and an expression that calculates a value using cell references and arithmetic operators</a:t>
            </a:r>
          </a:p>
          <a:p>
            <a:pPr lvl="2"/>
            <a:r>
              <a:rPr lang="en-US" altLang="ko-KR" sz="3200" smtClean="0">
                <a:ea typeface="굴림" pitchFamily="34" charset="-127"/>
              </a:rPr>
              <a:t>Cell references allow you to change values used in the calculation without having to modify the formula itself</a:t>
            </a:r>
          </a:p>
          <a:p>
            <a:pPr lvl="1" eaLnBrk="1" hangingPunct="1"/>
            <a:r>
              <a:rPr lang="en-US" sz="3200" smtClean="0"/>
              <a:t>Press Enter or Tab to complete the formula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Working with Formulas</a:t>
            </a:r>
          </a:p>
        </p:txBody>
      </p:sp>
      <p:sp>
        <p:nvSpPr>
          <p:cNvPr id="39938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b="1" smtClean="0"/>
              <a:t>Order of precedence</a:t>
            </a:r>
          </a:p>
          <a:p>
            <a:pPr lvl="1"/>
            <a:r>
              <a:rPr lang="en-US" sz="3200" smtClean="0"/>
              <a:t>Set of predefined rules used to determine sequence in which operators are applied in a calculation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525" y="3313113"/>
            <a:ext cx="7254875" cy="301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Formulas</a:t>
            </a:r>
          </a:p>
        </p:txBody>
      </p:sp>
      <p:sp>
        <p:nvSpPr>
          <p:cNvPr id="40962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z="2800" smtClean="0"/>
              <a:t>Viewing a formula</a:t>
            </a:r>
          </a:p>
          <a:p>
            <a:pPr lvl="1"/>
            <a:r>
              <a:rPr lang="en-US" smtClean="0"/>
              <a:t>Select cell and review expression displayed in the formula bar</a:t>
            </a:r>
          </a:p>
          <a:p>
            <a:pPr lvl="1"/>
            <a:r>
              <a:rPr lang="en-US" smtClean="0"/>
              <a:t>Each cell reference is color coded in the formula and corresponding cell in the worksheet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657600"/>
            <a:ext cx="8077200" cy="253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Formulas</a:t>
            </a:r>
          </a:p>
        </p:txBody>
      </p:sp>
      <p:sp>
        <p:nvSpPr>
          <p:cNvPr id="41986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dirty="0" smtClean="0"/>
              <a:t>Copying and pasting formulas</a:t>
            </a:r>
          </a:p>
          <a:p>
            <a:pPr lvl="1"/>
            <a:r>
              <a:rPr lang="en-US" sz="3200" dirty="0" smtClean="0"/>
              <a:t>Cell references adjust to reflect new location of the formula in the worksheet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6363" y="2849562"/>
            <a:ext cx="6472237" cy="347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Objectives</a:t>
            </a:r>
          </a:p>
        </p:txBody>
      </p:sp>
      <p:sp>
        <p:nvSpPr>
          <p:cNvPr id="17410" name="Rectangle 11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Select and move cell ranges</a:t>
            </a:r>
          </a:p>
          <a:p>
            <a:pPr eaLnBrk="1" hangingPunct="1"/>
            <a:r>
              <a:rPr lang="en-US" smtClean="0"/>
              <a:t>Insert formulas and functions</a:t>
            </a:r>
          </a:p>
          <a:p>
            <a:pPr eaLnBrk="1" hangingPunct="1"/>
            <a:r>
              <a:rPr lang="en-US" smtClean="0"/>
              <a:t>Insert, delete, move, and rename worksheets</a:t>
            </a:r>
          </a:p>
          <a:p>
            <a:pPr eaLnBrk="1" hangingPunct="1"/>
            <a:r>
              <a:rPr lang="en-US" smtClean="0"/>
              <a:t>Work with editing tools</a:t>
            </a:r>
          </a:p>
          <a:p>
            <a:pPr eaLnBrk="1" hangingPunct="1"/>
            <a:r>
              <a:rPr lang="en-US" smtClean="0"/>
              <a:t>Preview and print a workbook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/>
        </p:nvSpPr>
        <p:spPr>
          <a:xfrm>
            <a:off x="8610600" y="6400800"/>
            <a:ext cx="533400" cy="457200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D364A7A-95A7-423C-80FF-D05967B3EEFC}" type="slidenum">
              <a:rPr lang="en-US" sz="1200" b="1">
                <a:latin typeface="+mn-lt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US" sz="1200" b="1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Formulas</a:t>
            </a:r>
          </a:p>
        </p:txBody>
      </p:sp>
      <p:sp>
        <p:nvSpPr>
          <p:cNvPr id="43010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smtClean="0"/>
              <a:t>Guidelines for writing effective formulas:</a:t>
            </a:r>
          </a:p>
          <a:p>
            <a:pPr lvl="1"/>
            <a:r>
              <a:rPr lang="en-US" sz="3200" dirty="0" smtClean="0"/>
              <a:t>Keep them simple</a:t>
            </a:r>
          </a:p>
          <a:p>
            <a:pPr lvl="1"/>
            <a:r>
              <a:rPr lang="en-US" sz="3200" dirty="0" smtClean="0"/>
              <a:t>Do not hide data values within formulas</a:t>
            </a:r>
          </a:p>
          <a:p>
            <a:pPr lvl="1"/>
            <a:r>
              <a:rPr lang="en-US" sz="3200" dirty="0" smtClean="0"/>
              <a:t>Break up formulas to show intermediate results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Introducing Functions</a:t>
            </a:r>
          </a:p>
        </p:txBody>
      </p:sp>
      <p:sp>
        <p:nvSpPr>
          <p:cNvPr id="44034" name="Rectangle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z="2800" b="1" smtClean="0"/>
              <a:t>Function</a:t>
            </a:r>
          </a:p>
          <a:p>
            <a:pPr lvl="1" eaLnBrk="1" hangingPunct="1"/>
            <a:r>
              <a:rPr lang="en-US" smtClean="0"/>
              <a:t>Named operation that returns a value</a:t>
            </a:r>
          </a:p>
          <a:p>
            <a:pPr lvl="1"/>
            <a:r>
              <a:rPr lang="en-US" smtClean="0"/>
              <a:t>Simplifies a formula, reducing a long formula into a compact statement; for example, to add values in the range A1:A10:</a:t>
            </a:r>
          </a:p>
          <a:p>
            <a:pPr lvl="2"/>
            <a:r>
              <a:rPr lang="en-US" sz="2800" smtClean="0"/>
              <a:t>Enter the long formula:</a:t>
            </a:r>
            <a:br>
              <a:rPr lang="en-US" sz="2800" smtClean="0"/>
            </a:br>
            <a:r>
              <a:rPr lang="en-US" sz="2800" smtClean="0"/>
              <a:t>	=A1+A2+A3+A4+A5+A6+A7+A8+A9+A10</a:t>
            </a:r>
            <a:br>
              <a:rPr lang="en-US" sz="2800" smtClean="0"/>
            </a:br>
            <a:r>
              <a:rPr lang="en-US" sz="2800" smtClean="0"/>
              <a:t>                                  - or -</a:t>
            </a:r>
          </a:p>
          <a:p>
            <a:pPr lvl="2"/>
            <a:r>
              <a:rPr lang="en-US" sz="2800" smtClean="0"/>
              <a:t>Use the SUM function to accomplish the same thing:</a:t>
            </a:r>
            <a:br>
              <a:rPr lang="en-US" sz="2800" smtClean="0"/>
            </a:br>
            <a:r>
              <a:rPr lang="en-US" sz="2800" smtClean="0"/>
              <a:t>	=SUM(A1:A10)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Entering a Function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4505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563" y="1574800"/>
            <a:ext cx="7254875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Entering Functions with AutoSum</a:t>
            </a:r>
          </a:p>
        </p:txBody>
      </p:sp>
      <p:sp>
        <p:nvSpPr>
          <p:cNvPr id="46082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z="2800" smtClean="0"/>
              <a:t>Fast, convenient way to enter commonly used functions</a:t>
            </a:r>
          </a:p>
          <a:p>
            <a:pPr eaLnBrk="1" hangingPunct="1"/>
            <a:r>
              <a:rPr lang="en-US" sz="2800" smtClean="0"/>
              <a:t>Includes buttons to quickly insert/generate:</a:t>
            </a:r>
          </a:p>
          <a:p>
            <a:pPr lvl="1" eaLnBrk="1" hangingPunct="1"/>
            <a:r>
              <a:rPr lang="en-US" smtClean="0"/>
              <a:t>Sum of values in column or row (SUM)</a:t>
            </a:r>
          </a:p>
          <a:p>
            <a:pPr lvl="1" eaLnBrk="1" hangingPunct="1"/>
            <a:r>
              <a:rPr lang="en-US" smtClean="0"/>
              <a:t>Average value in column or row (AVERAGE)</a:t>
            </a:r>
          </a:p>
          <a:p>
            <a:pPr lvl="1" eaLnBrk="1" hangingPunct="1"/>
            <a:r>
              <a:rPr lang="en-US" smtClean="0"/>
              <a:t>Total count of numeric values in column or row (COUNT)</a:t>
            </a:r>
          </a:p>
          <a:p>
            <a:pPr lvl="1" eaLnBrk="1" hangingPunct="1"/>
            <a:r>
              <a:rPr lang="en-US" smtClean="0"/>
              <a:t>Minimum value in column or row (MIN)</a:t>
            </a:r>
          </a:p>
          <a:p>
            <a:pPr lvl="1" eaLnBrk="1" hangingPunct="1"/>
            <a:r>
              <a:rPr lang="en-US" smtClean="0"/>
              <a:t>Maximum value in column or row (MAX)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Entering Functions with AutoSum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473CFB-5E2D-4DC4-9261-8F534EF0748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4710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163" y="1400175"/>
            <a:ext cx="7304087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Working with Worksheets</a:t>
            </a:r>
            <a:endParaRPr lang="en-US" smtClean="0">
              <a:solidFill>
                <a:schemeClr val="accent2"/>
              </a:solidFill>
            </a:endParaRPr>
          </a:p>
        </p:txBody>
      </p:sp>
      <p:sp>
        <p:nvSpPr>
          <p:cNvPr id="48130" name="Rectangle 7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Inserting a worksheet</a:t>
            </a:r>
          </a:p>
          <a:p>
            <a:pPr lvl="1"/>
            <a:r>
              <a:rPr lang="en-US" sz="3200" smtClean="0"/>
              <a:t>Name of new worksheet is based on number and names of other sheets in the workbook</a:t>
            </a:r>
          </a:p>
          <a:p>
            <a:r>
              <a:rPr lang="en-US" smtClean="0"/>
              <a:t>Deleting a worksheet</a:t>
            </a:r>
          </a:p>
          <a:p>
            <a:pPr eaLnBrk="1" hangingPunct="1"/>
            <a:r>
              <a:rPr lang="en-US" smtClean="0"/>
              <a:t>Renaming a worksheet</a:t>
            </a:r>
          </a:p>
          <a:p>
            <a:pPr lvl="1"/>
            <a:r>
              <a:rPr lang="en-US" sz="3200" smtClean="0"/>
              <a:t>31 characters maximum, including blank spaces</a:t>
            </a:r>
          </a:p>
          <a:p>
            <a:pPr lvl="1"/>
            <a:r>
              <a:rPr lang="en-US" sz="3200" smtClean="0"/>
              <a:t>Width of sheet tab adjusts to length of name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Worksheets</a:t>
            </a:r>
          </a:p>
        </p:txBody>
      </p:sp>
      <p:sp>
        <p:nvSpPr>
          <p:cNvPr id="49154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Moving and copying a worksheet</a:t>
            </a:r>
          </a:p>
          <a:p>
            <a:pPr lvl="1" eaLnBrk="1" hangingPunct="1"/>
            <a:r>
              <a:rPr lang="en-US" sz="3200" smtClean="0"/>
              <a:t>To move:</a:t>
            </a:r>
          </a:p>
          <a:p>
            <a:pPr lvl="2" eaLnBrk="1" hangingPunct="1"/>
            <a:r>
              <a:rPr lang="en-US" sz="3200" smtClean="0"/>
              <a:t>Click and drag</a:t>
            </a:r>
          </a:p>
          <a:p>
            <a:pPr lvl="1" eaLnBrk="1" hangingPunct="1"/>
            <a:r>
              <a:rPr lang="en-US" sz="3200" smtClean="0"/>
              <a:t>To copy:</a:t>
            </a:r>
          </a:p>
          <a:p>
            <a:pPr lvl="2" eaLnBrk="1" hangingPunct="1"/>
            <a:r>
              <a:rPr lang="en-US" sz="3200" smtClean="0"/>
              <a:t>Ctrl + drag and drop</a:t>
            </a:r>
          </a:p>
          <a:p>
            <a:pPr lvl="1"/>
            <a:r>
              <a:rPr lang="en-US" sz="3200" smtClean="0"/>
              <a:t>Place most important worksheets at beginning of workbook (leftmost sheet tabs), less important worksheets toward end (rightmost tabs)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Editing Worksheet Content</a:t>
            </a:r>
          </a:p>
        </p:txBody>
      </p:sp>
      <p:sp>
        <p:nvSpPr>
          <p:cNvPr id="50178" name="Rectangle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z="2800" smtClean="0"/>
              <a:t>Use </a:t>
            </a:r>
            <a:r>
              <a:rPr lang="en-US" sz="2800" b="1" smtClean="0"/>
              <a:t>Edit mode</a:t>
            </a:r>
            <a:r>
              <a:rPr lang="en-US" sz="2800" smtClean="0"/>
              <a:t> to edit cell contents</a:t>
            </a:r>
          </a:p>
          <a:p>
            <a:pPr lvl="1"/>
            <a:r>
              <a:rPr lang="en-US" smtClean="0"/>
              <a:t>Keyboard shortcuts apply only to text within selected cell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eaLnBrk="1" hangingPunct="1"/>
            <a:r>
              <a:rPr lang="en-US" sz="2800" smtClean="0"/>
              <a:t>Undoing and redoing an action</a:t>
            </a:r>
          </a:p>
          <a:p>
            <a:pPr lvl="1"/>
            <a:r>
              <a:rPr lang="en-US" smtClean="0"/>
              <a:t>Excel maintains a list of actions performed in a workbook during current session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017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1363" y="2438400"/>
            <a:ext cx="5024437" cy="225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Editing Worksheet Content</a:t>
            </a:r>
          </a:p>
        </p:txBody>
      </p:sp>
      <p:sp>
        <p:nvSpPr>
          <p:cNvPr id="51202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mtClean="0"/>
              <a:t>Using find and replace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8375" y="1866900"/>
            <a:ext cx="7207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Editing Worksheet Content</a:t>
            </a:r>
          </a:p>
        </p:txBody>
      </p:sp>
      <p:sp>
        <p:nvSpPr>
          <p:cNvPr id="52226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Using the spelling checker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1250" y="2033588"/>
            <a:ext cx="6921500" cy="279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A01AB1-03DF-4881-A791-4A5C9B71572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3795" name="Rectangle 3"/>
          <p:cNvSpPr>
            <a:spLocks noGrp="1"/>
          </p:cNvSpPr>
          <p:nvPr>
            <p:ph type="title" idx="4294967295"/>
          </p:nvPr>
        </p:nvSpPr>
        <p:spPr>
          <a:xfrm>
            <a:off x="838200" y="152400"/>
            <a:ext cx="8305800" cy="944563"/>
          </a:xfrm>
        </p:spPr>
        <p:txBody>
          <a:bodyPr/>
          <a:lstStyle/>
          <a:p>
            <a:r>
              <a:rPr lang="en-US" smtClean="0"/>
              <a:t>Visual Overview</a:t>
            </a:r>
          </a:p>
        </p:txBody>
      </p:sp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126114"/>
            <a:ext cx="4419600" cy="5399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Previewing a Workbook</a:t>
            </a:r>
          </a:p>
        </p:txBody>
      </p:sp>
      <p:sp>
        <p:nvSpPr>
          <p:cNvPr id="53250" name="Rectangle 7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Changing worksheet views</a:t>
            </a:r>
          </a:p>
          <a:p>
            <a:pPr lvl="1" eaLnBrk="1" hangingPunct="1"/>
            <a:r>
              <a:rPr lang="en-US" sz="3200" b="1" smtClean="0"/>
              <a:t>Normal view</a:t>
            </a:r>
          </a:p>
          <a:p>
            <a:pPr lvl="1" eaLnBrk="1" hangingPunct="1"/>
            <a:r>
              <a:rPr lang="en-US" sz="3200" b="1" smtClean="0"/>
              <a:t>Page Layout view</a:t>
            </a:r>
            <a:endParaRPr lang="en-US" sz="3200" smtClean="0"/>
          </a:p>
          <a:p>
            <a:pPr lvl="1" eaLnBrk="1" hangingPunct="1"/>
            <a:r>
              <a:rPr lang="en-US" sz="3200" b="1" smtClean="0"/>
              <a:t>Page Break Preview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Page Layout View</a:t>
            </a:r>
          </a:p>
        </p:txBody>
      </p:sp>
      <p:pic>
        <p:nvPicPr>
          <p:cNvPr id="5427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944563" y="1676400"/>
            <a:ext cx="7254875" cy="3992563"/>
          </a:xfr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Page Break Preview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529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93863"/>
            <a:ext cx="7921625" cy="348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Previewing a Workbook</a:t>
            </a:r>
          </a:p>
        </p:txBody>
      </p:sp>
      <p:sp>
        <p:nvSpPr>
          <p:cNvPr id="56322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dirty="0" smtClean="0"/>
              <a:t>Working with page orientation</a:t>
            </a:r>
          </a:p>
          <a:p>
            <a:pPr lvl="1" eaLnBrk="1" hangingPunct="1"/>
            <a:r>
              <a:rPr lang="en-US" sz="3200" b="1" dirty="0" smtClean="0"/>
              <a:t>Portrait orientation </a:t>
            </a:r>
            <a:r>
              <a:rPr lang="en-US" sz="3200" dirty="0" smtClean="0"/>
              <a:t>(default)</a:t>
            </a:r>
          </a:p>
          <a:p>
            <a:pPr lvl="2" eaLnBrk="1" hangingPunct="1"/>
            <a:r>
              <a:rPr lang="en-US" sz="3200" dirty="0" smtClean="0"/>
              <a:t>Page is taller than wide</a:t>
            </a:r>
          </a:p>
          <a:p>
            <a:pPr lvl="1" eaLnBrk="1" hangingPunct="1"/>
            <a:r>
              <a:rPr lang="en-US" sz="3200" b="1" dirty="0" smtClean="0"/>
              <a:t>Landscape orientation</a:t>
            </a:r>
          </a:p>
          <a:p>
            <a:pPr lvl="2" eaLnBrk="1" hangingPunct="1"/>
            <a:r>
              <a:rPr lang="en-US" sz="3200" dirty="0" smtClean="0"/>
              <a:t>Page is wider than tall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Printing a Workbook</a:t>
            </a:r>
          </a:p>
        </p:txBody>
      </p:sp>
      <p:sp>
        <p:nvSpPr>
          <p:cNvPr id="57346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eaLnBrk="1" hangingPunct="1"/>
            <a:r>
              <a:rPr lang="en-US" smtClean="0"/>
              <a:t>Print tab provides options for choosing what to print and how to print</a:t>
            </a:r>
          </a:p>
          <a:p>
            <a:pPr lvl="1" eaLnBrk="1" hangingPunct="1"/>
            <a:r>
              <a:rPr lang="en-US" sz="3200" smtClean="0"/>
              <a:t>Printout includes only the data in the worksheet</a:t>
            </a:r>
          </a:p>
          <a:p>
            <a:pPr lvl="1"/>
            <a:r>
              <a:rPr lang="en-US" sz="3200" smtClean="0"/>
              <a:t>Other elements (e.g., row/column headings, gridlines) will not print by default</a:t>
            </a:r>
          </a:p>
          <a:p>
            <a:r>
              <a:rPr lang="en-US" smtClean="0"/>
              <a:t>Good practice: Review print preview before printing to ensure that printout looks exactly as  you intended and avoid unnecessary reprinting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Printing a Workbook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837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457325"/>
            <a:ext cx="7772400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Viewing and Printing Worksheet Formulas</a:t>
            </a:r>
          </a:p>
        </p:txBody>
      </p:sp>
      <p:sp>
        <p:nvSpPr>
          <p:cNvPr id="59394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z="2800" smtClean="0"/>
              <a:t>Switch to </a:t>
            </a:r>
            <a:r>
              <a:rPr lang="en-US" sz="2800" b="1" smtClean="0"/>
              <a:t>formula view</a:t>
            </a:r>
          </a:p>
          <a:p>
            <a:pPr lvl="1"/>
            <a:r>
              <a:rPr lang="en-US" smtClean="0"/>
              <a:t>Useful when you encounter unexpected results and want to examine underlying formulas or to discuss your formulas with a colleague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124200"/>
            <a:ext cx="7696200" cy="3237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Viewing and Printing Worksheet Formulas</a:t>
            </a:r>
          </a:p>
        </p:txBody>
      </p:sp>
      <p:sp>
        <p:nvSpPr>
          <p:cNvPr id="61442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b="1" smtClean="0"/>
              <a:t>Scaling </a:t>
            </a:r>
            <a:r>
              <a:rPr lang="en-US" smtClean="0"/>
              <a:t>the printout of a worksheet forces contents to fit on a single page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365375"/>
            <a:ext cx="6858000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219199"/>
            <a:ext cx="5257800" cy="5271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CA01AB1-03DF-4881-A791-4A5C9B71572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4819" name="Rectangle 3"/>
          <p:cNvSpPr>
            <a:spLocks noGrp="1"/>
          </p:cNvSpPr>
          <p:nvPr>
            <p:ph type="title" idx="4294967295"/>
          </p:nvPr>
        </p:nvSpPr>
        <p:spPr>
          <a:xfrm>
            <a:off x="838200" y="152400"/>
            <a:ext cx="8305800" cy="944563"/>
          </a:xfrm>
        </p:spPr>
        <p:txBody>
          <a:bodyPr/>
          <a:lstStyle/>
          <a:p>
            <a:r>
              <a:rPr lang="en-US" smtClean="0"/>
              <a:t>The Excel Window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Introducing Microsoft Excel 2010</a:t>
            </a:r>
          </a:p>
        </p:txBody>
      </p:sp>
      <p:sp>
        <p:nvSpPr>
          <p:cNvPr id="18434" name="Rectangl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Computer program used to enter, store, analyze, and present quantitative data</a:t>
            </a:r>
          </a:p>
          <a:p>
            <a:r>
              <a:rPr lang="en-US" sz="3000" dirty="0" smtClean="0"/>
              <a:t>Creates electronic versions of </a:t>
            </a:r>
            <a:r>
              <a:rPr lang="en-US" sz="3000" b="1" dirty="0" smtClean="0"/>
              <a:t>spreadsheets</a:t>
            </a:r>
          </a:p>
          <a:p>
            <a:pPr lvl="1"/>
            <a:r>
              <a:rPr lang="en-US" sz="3000" dirty="0" smtClean="0"/>
              <a:t>Collection of text and numbers laid out in a grid</a:t>
            </a:r>
            <a:endParaRPr lang="en-US" altLang="ko-KR" sz="3000" dirty="0" smtClean="0">
              <a:ea typeface="굴림" pitchFamily="34" charset="-127"/>
            </a:endParaRPr>
          </a:p>
          <a:p>
            <a:r>
              <a:rPr lang="en-US" sz="3000" dirty="0" smtClean="0"/>
              <a:t>Displays values calculated from data</a:t>
            </a:r>
          </a:p>
          <a:p>
            <a:r>
              <a:rPr lang="en-US" sz="3000" dirty="0" smtClean="0"/>
              <a:t>Allows </a:t>
            </a:r>
            <a:r>
              <a:rPr lang="en-US" sz="3000" b="1" dirty="0" smtClean="0"/>
              <a:t>what-if analysis</a:t>
            </a:r>
          </a:p>
          <a:p>
            <a:pPr lvl="1"/>
            <a:r>
              <a:rPr lang="en-US" sz="3000" dirty="0" smtClean="0"/>
              <a:t>Ability to change values in a spreadsheet and assess the effect they have on calculated values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Spreadsheet Data in Excel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945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3625" y="1295400"/>
            <a:ext cx="7016750" cy="498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Worksheet Navigation</a:t>
            </a:r>
          </a:p>
        </p:txBody>
      </p:sp>
      <p:sp>
        <p:nvSpPr>
          <p:cNvPr id="20482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mtClean="0"/>
              <a:t>A workbook can have two kinds of sheets:</a:t>
            </a:r>
          </a:p>
          <a:p>
            <a:pPr lvl="1"/>
            <a:r>
              <a:rPr lang="en-US" sz="3200" smtClean="0"/>
              <a:t>Worksheet contains a grid of rows and columns into which user enters data</a:t>
            </a:r>
          </a:p>
          <a:p>
            <a:pPr lvl="1"/>
            <a:r>
              <a:rPr lang="en-US" sz="3200" b="1" smtClean="0"/>
              <a:t>Chart sheet</a:t>
            </a:r>
            <a:r>
              <a:rPr lang="en-US" sz="3200" smtClean="0"/>
              <a:t> provides visual representation of data</a:t>
            </a:r>
          </a:p>
          <a:p>
            <a:r>
              <a:rPr lang="en-US" b="1" smtClean="0"/>
              <a:t>Cell reference</a:t>
            </a:r>
            <a:r>
              <a:rPr lang="en-US" smtClean="0"/>
              <a:t> identifies column/row location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Worksheet Navigation</a:t>
            </a:r>
          </a:p>
        </p:txBody>
      </p:sp>
      <p:sp>
        <p:nvSpPr>
          <p:cNvPr id="21506" name="Rectangle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smtClean="0"/>
              <a:t>To navigate between worksheets</a:t>
            </a:r>
          </a:p>
          <a:p>
            <a:pPr lvl="1"/>
            <a:r>
              <a:rPr lang="en-US" sz="3200" smtClean="0"/>
              <a:t>Use sheet tabs</a:t>
            </a:r>
          </a:p>
          <a:p>
            <a:r>
              <a:rPr lang="en-US" smtClean="0"/>
              <a:t>To navigate within a worksheet</a:t>
            </a:r>
          </a:p>
          <a:p>
            <a:pPr lvl="1"/>
            <a:r>
              <a:rPr lang="en-US" sz="3200" smtClean="0"/>
              <a:t>Use mouse, keyboard, GoTo dialog box, or type cell reference in Name box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New Perspectives on Microsoft Office 2010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D8D161-978C-42B2-AABC-24C8F125E7A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1" y="3990976"/>
            <a:ext cx="4419599" cy="2375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2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</TotalTime>
  <Words>1464</Words>
  <Application>Microsoft Office PowerPoint</Application>
  <PresentationFormat>On-screen Show (4:3)</PresentationFormat>
  <Paragraphs>279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3_Office Theme</vt:lpstr>
      <vt:lpstr>Excel Tutorial 1:  Getting Started with Excel</vt:lpstr>
      <vt:lpstr>Objectives</vt:lpstr>
      <vt:lpstr>Objectives</vt:lpstr>
      <vt:lpstr>Visual Overview</vt:lpstr>
      <vt:lpstr>The Excel Window</vt:lpstr>
      <vt:lpstr>Introducing Microsoft Excel 2010</vt:lpstr>
      <vt:lpstr>Spreadsheet Data in Excel</vt:lpstr>
      <vt:lpstr>Worksheet Navigation</vt:lpstr>
      <vt:lpstr>Worksheet Navigation</vt:lpstr>
      <vt:lpstr>Worksheet Navigation Keys</vt:lpstr>
      <vt:lpstr>Planning a Workbook</vt:lpstr>
      <vt:lpstr>Entering Text, Numbers, and Dates</vt:lpstr>
      <vt:lpstr>Entering Text</vt:lpstr>
      <vt:lpstr>Entering Text</vt:lpstr>
      <vt:lpstr>Entering Numbers</vt:lpstr>
      <vt:lpstr>Working with Columns and Rows</vt:lpstr>
      <vt:lpstr>Working with Columns and Rows</vt:lpstr>
      <vt:lpstr>Working with Columns and Rows</vt:lpstr>
      <vt:lpstr>Working with Columns and Rows</vt:lpstr>
      <vt:lpstr>Working with Columns and Rows</vt:lpstr>
      <vt:lpstr>Visual Overview</vt:lpstr>
      <vt:lpstr>Worksheet Data</vt:lpstr>
      <vt:lpstr>Working with Cells and Ranges</vt:lpstr>
      <vt:lpstr>Working with Cells and Ranges</vt:lpstr>
      <vt:lpstr>Working with Formulas</vt:lpstr>
      <vt:lpstr>Working with Formulas</vt:lpstr>
      <vt:lpstr>Working with Formulas</vt:lpstr>
      <vt:lpstr>Working with Formulas</vt:lpstr>
      <vt:lpstr>Working with Formulas</vt:lpstr>
      <vt:lpstr>Working with Formulas</vt:lpstr>
      <vt:lpstr>Introducing Functions</vt:lpstr>
      <vt:lpstr>Entering a Function</vt:lpstr>
      <vt:lpstr>Entering Functions with AutoSum</vt:lpstr>
      <vt:lpstr>Entering Functions with AutoSum</vt:lpstr>
      <vt:lpstr>Working with Worksheets</vt:lpstr>
      <vt:lpstr>Working with Worksheets</vt:lpstr>
      <vt:lpstr>Editing Worksheet Content</vt:lpstr>
      <vt:lpstr>Editing Worksheet Content</vt:lpstr>
      <vt:lpstr>Editing Worksheet Content</vt:lpstr>
      <vt:lpstr>Previewing a Workbook</vt:lpstr>
      <vt:lpstr>Page Layout View</vt:lpstr>
      <vt:lpstr>Page Break Preview</vt:lpstr>
      <vt:lpstr>Previewing a Workbook</vt:lpstr>
      <vt:lpstr>Printing a Workbook</vt:lpstr>
      <vt:lpstr>Printing a Workbook</vt:lpstr>
      <vt:lpstr>Viewing and Printing Worksheet Formulas</vt:lpstr>
      <vt:lpstr>Viewing and Printing Worksheet Formulas</vt:lpstr>
    </vt:vector>
  </TitlesOfParts>
  <Company>Learning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1: Getting Started with Excel</dc:title>
  <dc:creator>Julia Leroux-Lindsey</dc:creator>
  <cp:lastModifiedBy>Julia Leroux-Lindsey</cp:lastModifiedBy>
  <cp:revision>31</cp:revision>
  <dcterms:created xsi:type="dcterms:W3CDTF">2010-05-17T20:41:32Z</dcterms:created>
  <dcterms:modified xsi:type="dcterms:W3CDTF">2010-06-04T14:34:03Z</dcterms:modified>
</cp:coreProperties>
</file>